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83" r:id="rId2"/>
    <p:sldId id="413" r:id="rId3"/>
    <p:sldId id="492" r:id="rId4"/>
    <p:sldId id="473" r:id="rId5"/>
    <p:sldId id="490" r:id="rId6"/>
    <p:sldId id="487" r:id="rId7"/>
    <p:sldId id="491" r:id="rId8"/>
    <p:sldId id="465" r:id="rId9"/>
    <p:sldId id="495" r:id="rId10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86282"/>
    <a:srgbClr val="55A1CB"/>
    <a:srgbClr val="F79646"/>
    <a:srgbClr val="3367B3"/>
    <a:srgbClr val="5188AE"/>
    <a:srgbClr val="D9D9D9"/>
    <a:srgbClr val="E8EBEE"/>
    <a:srgbClr val="759A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99" autoAdjust="0"/>
    <p:restoredTop sz="94206" autoAdjust="0"/>
  </p:normalViewPr>
  <p:slideViewPr>
    <p:cSldViewPr>
      <p:cViewPr varScale="1">
        <p:scale>
          <a:sx n="80" d="100"/>
          <a:sy n="80" d="100"/>
        </p:scale>
        <p:origin x="70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58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3D52561A-7E0D-45C8-94DC-E29FD6E81A0F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6324372B-37A6-45B2-AB00-AAC4FE0067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64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05E17220-C385-4970-9DDA-CC46EC93D1DD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5554" tIns="47777" rIns="95554" bIns="4777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39884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F602EFD9-E90E-42CD-822F-7F6C49E34B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33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  <a:prstGeom prst="rect">
            <a:avLst/>
          </a:prstGeom>
        </p:spPr>
        <p:txBody>
          <a:bodyPr/>
          <a:lstStyle>
            <a:lvl1pPr marL="266700" indent="0">
              <a:buNone/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93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097721"/>
            <a:ext cx="4040188" cy="6714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6724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4644008" y="2097722"/>
            <a:ext cx="4040188" cy="6714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5" name="Espaço Reservado para Conteúdo 3"/>
          <p:cNvSpPr>
            <a:spLocks noGrp="1"/>
          </p:cNvSpPr>
          <p:nvPr>
            <p:ph sz="half" idx="14"/>
          </p:nvPr>
        </p:nvSpPr>
        <p:spPr>
          <a:xfrm>
            <a:off x="4644008" y="2780928"/>
            <a:ext cx="4040188" cy="36724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5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1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6372708" cy="85010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1"/>
          <p:cNvSpPr>
            <a:spLocks noGrp="1"/>
          </p:cNvSpPr>
          <p:nvPr>
            <p:ph idx="10" hasCustomPrompt="1"/>
          </p:nvPr>
        </p:nvSpPr>
        <p:spPr>
          <a:xfrm>
            <a:off x="503548" y="1736812"/>
            <a:ext cx="8003232" cy="4860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v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 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338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6372708" cy="85010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129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a.lampugnani\Documents\006 - APRESENTAÇÕES CAJ\2018\CAPA APRESENTACAO GER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17"/>
            <a:ext cx="9262045" cy="69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2445" y="1709936"/>
            <a:ext cx="8229600" cy="6749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3779912" y="6201308"/>
            <a:ext cx="1584176" cy="396044"/>
          </a:xfrm>
          <a:prstGeom prst="rect">
            <a:avLst/>
          </a:prstGeom>
          <a:solidFill>
            <a:srgbClr val="008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61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Título 1"/>
          <p:cNvSpPr>
            <a:spLocks noGrp="1"/>
          </p:cNvSpPr>
          <p:nvPr userDrawn="1">
            <p:ph type="title"/>
          </p:nvPr>
        </p:nvSpPr>
        <p:spPr>
          <a:xfrm>
            <a:off x="446856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774"/>
            <a:ext cx="9144000" cy="20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7" r:id="rId5"/>
    <p:sldLayoutId id="2147483662" r:id="rId6"/>
    <p:sldLayoutId id="2147483659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1619672" y="1484784"/>
            <a:ext cx="6228692" cy="19082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  <a:t>Desafios da regionalização</a:t>
            </a:r>
          </a:p>
          <a:p>
            <a:pPr algn="ctr"/>
            <a:r>
              <a:rPr lang="pt-BR" sz="2400" dirty="0" smtClean="0">
                <a:solidFill>
                  <a:srgbClr val="000000"/>
                </a:solidFill>
                <a:latin typeface="Berlin Sans FB Demi" panose="020E0802020502020306" pitchFamily="34" charset="0"/>
              </a:rPr>
              <a:t>Lei 14.026/2020</a:t>
            </a:r>
            <a:endParaRPr lang="pt-BR" sz="24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098" name="Picture 2" descr="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3392996"/>
            <a:ext cx="5040560" cy="3019086"/>
          </a:xfrm>
          <a:prstGeom prst="rect">
            <a:avLst/>
          </a:prstGeom>
          <a:noFill/>
          <a:effectLst>
            <a:softEdge rad="1041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 smtClean="0">
                <a:latin typeface="Berlin Sans FB" panose="020E0602020502020306" pitchFamily="34" charset="0"/>
              </a:rPr>
              <a:t>Região Metropolitana</a:t>
            </a:r>
            <a:br>
              <a:rPr lang="pt-BR" sz="3200" dirty="0" smtClean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507308" y="3405780"/>
            <a:ext cx="3060340" cy="2052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Regionalização</a:t>
            </a:r>
            <a:r>
              <a:rPr lang="pt-BR" dirty="0" smtClean="0"/>
              <a:t>: objetivo </a:t>
            </a:r>
            <a:r>
              <a:rPr lang="pt-BR" dirty="0"/>
              <a:t>de integrar a organização, o planejamento e a execução de funções públicas de </a:t>
            </a:r>
            <a:r>
              <a:rPr lang="pt-BR" u="sng" dirty="0"/>
              <a:t>interesse comum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4998418" y="4438264"/>
            <a:ext cx="1737871" cy="12906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84068" y="4113076"/>
            <a:ext cx="136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Saneamento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16285" y="4525898"/>
            <a:ext cx="10490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Água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Esgoto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Drenagem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Resíduos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4929982" y="2427624"/>
            <a:ext cx="1737871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7561" y="2557992"/>
            <a:ext cx="1616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</a:rPr>
              <a:t>Acessibilidade</a:t>
            </a:r>
          </a:p>
          <a:p>
            <a:r>
              <a:rPr lang="pt-BR" sz="1600" dirty="0" smtClean="0">
                <a:solidFill>
                  <a:srgbClr val="000000"/>
                </a:solidFill>
              </a:rPr>
              <a:t>Controle viário</a:t>
            </a:r>
          </a:p>
          <a:p>
            <a:r>
              <a:rPr lang="pt-BR" sz="1600" dirty="0" smtClean="0">
                <a:solidFill>
                  <a:srgbClr val="000000"/>
                </a:solidFill>
              </a:rPr>
              <a:t>Sustentabilidade</a:t>
            </a:r>
          </a:p>
          <a:p>
            <a:r>
              <a:rPr lang="pt-BR" sz="1600" dirty="0" smtClean="0">
                <a:solidFill>
                  <a:srgbClr val="000000"/>
                </a:solidFill>
              </a:rPr>
              <a:t>Transporte público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829087" y="2096852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Mobilidade urbana</a:t>
            </a:r>
            <a:endParaRPr lang="pt-BR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4666585" y="5994311"/>
            <a:ext cx="2275001" cy="54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Desenvolvimento econômico</a:t>
            </a:r>
            <a:endParaRPr lang="pt-BR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6934999" y="2359855"/>
            <a:ext cx="1640276" cy="5471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Saúde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6934999" y="3749460"/>
            <a:ext cx="1640276" cy="5471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Turismo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4" name="Chave Esquerda 13"/>
          <p:cNvSpPr/>
          <p:nvPr/>
        </p:nvSpPr>
        <p:spPr>
          <a:xfrm>
            <a:off x="4139952" y="2358680"/>
            <a:ext cx="381313" cy="39866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6933217" y="3073104"/>
            <a:ext cx="1640276" cy="5471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Energia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029454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" panose="02020603050405020304" pitchFamily="18" charset="0"/>
              </a:rPr>
              <a:t>Lei</a:t>
            </a:r>
            <a:r>
              <a:rPr lang="pt-BR" dirty="0">
                <a:solidFill>
                  <a:srgbClr val="1A1A1A"/>
                </a:solidFill>
                <a:latin typeface="Times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" panose="02020603050405020304" pitchFamily="18" charset="0"/>
              </a:rPr>
              <a:t>13.089/2015 – Estatuto da Metrópole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0940" y="1993466"/>
            <a:ext cx="3949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+mj-lt"/>
              </a:rPr>
              <a:t>As Regiões Metropolitanas e Aglomerações Urbanas são constituídas por agrupamentos de municípios limítrofes e são instituídas por lei complementar </a:t>
            </a:r>
            <a:r>
              <a:rPr lang="pt-BR" sz="1600" dirty="0" smtClean="0">
                <a:solidFill>
                  <a:srgbClr val="000000"/>
                </a:solidFill>
                <a:latin typeface="+mj-lt"/>
              </a:rPr>
              <a:t>estadual.</a:t>
            </a:r>
            <a:endParaRPr lang="pt-BR" sz="1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7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>
                <a:latin typeface="Berlin Sans FB" panose="020E0602020502020306" pitchFamily="34" charset="0"/>
              </a:rPr>
              <a:t>Região Metropolitana</a:t>
            </a:r>
            <a:r>
              <a:rPr lang="pt-BR" sz="3200" dirty="0" smtClean="0">
                <a:latin typeface="Berlin Sans FB" panose="020E0602020502020306" pitchFamily="34" charset="0"/>
              </a:rPr>
              <a:t/>
            </a:r>
            <a:br>
              <a:rPr lang="pt-BR" sz="3200" dirty="0" smtClean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6084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+mj-lt"/>
              </a:rPr>
              <a:t>Atualmente, o Brasil possui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74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Regiões Metropolitanas, estando distribuídas da seguinte forma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b="1" dirty="0" smtClean="0">
                <a:solidFill>
                  <a:srgbClr val="000000"/>
                </a:solidFill>
                <a:latin typeface="+mj-lt"/>
              </a:rPr>
              <a:t>SC: 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11</a:t>
            </a:r>
            <a:endParaRPr lang="pt-BR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79812" y="4493185"/>
            <a:ext cx="5295769" cy="14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Região metropolitana de Araquari / Joinville </a:t>
            </a:r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(Balneário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 do Sul, Barra Velha, Bela Vista do Toldo, Campo Alegre, Canoinhas,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Corupá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Garuva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Guaramirim,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Irineópolis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Itaiópolis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Itapoá, Jaraguá do Sul, Mafra, Major Vieira, Massaranduba, Monte Castelo, Papanduva, Porto União, Rio Negrinho, São Bento do Sul, São Francisco do Sul, São João do </a:t>
            </a:r>
            <a:r>
              <a:rPr 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Itaperiú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Schroeder e Três Barras. </a:t>
            </a:r>
            <a:endParaRPr lang="pt-B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Redação dada pela Lei Complementar </a:t>
            </a:r>
            <a:r>
              <a:rPr lang="pt-BR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nº 523/2010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96246" y="6159801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PL 02/2018 SC</a:t>
            </a:r>
            <a:endParaRPr lang="pt-BR" dirty="0"/>
          </a:p>
        </p:txBody>
      </p:sp>
      <p:sp>
        <p:nvSpPr>
          <p:cNvPr id="7" name="Seta Dobrada para Cima 6"/>
          <p:cNvSpPr/>
          <p:nvPr/>
        </p:nvSpPr>
        <p:spPr>
          <a:xfrm rot="5400000">
            <a:off x="4459503" y="6124627"/>
            <a:ext cx="433880" cy="35290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735358" y="5841268"/>
            <a:ext cx="2301138" cy="93610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rgbClr val="000000"/>
                </a:solidFill>
              </a:rPr>
              <a:t>Joinville e Araquari, e terá como área de expansão as cidades de Balneário Barra do Sul, Campo Alegre, Garuva, Itapoá e São Francisco do Sul</a:t>
            </a:r>
          </a:p>
        </p:txBody>
      </p:sp>
      <p:sp>
        <p:nvSpPr>
          <p:cNvPr id="9" name="Chave Direita 8"/>
          <p:cNvSpPr/>
          <p:nvPr/>
        </p:nvSpPr>
        <p:spPr>
          <a:xfrm>
            <a:off x="8280412" y="4797152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424428" y="49574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26</a:t>
            </a:r>
            <a:endParaRPr lang="pt-BR" sz="1400" dirty="0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2195736" y="5111315"/>
            <a:ext cx="61206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/>
          <a:srcRect l="16241" t="44094" r="21498" b="19485"/>
          <a:stretch/>
        </p:blipFill>
        <p:spPr>
          <a:xfrm>
            <a:off x="1287728" y="2725497"/>
            <a:ext cx="5048467" cy="166038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2195736" y="4005064"/>
            <a:ext cx="0" cy="11062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2211283" y="4003320"/>
            <a:ext cx="4525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51520" y="6488668"/>
            <a:ext cx="193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</a:t>
            </a:r>
            <a:r>
              <a:rPr lang="pt-BR" dirty="0" smtClean="0"/>
              <a:t>IBGE (2020)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7010876" y="1745656"/>
            <a:ext cx="213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rgbClr val="495057"/>
                </a:solidFill>
                <a:latin typeface="Source Serif Pro"/>
              </a:rPr>
              <a:t>Regiões metropolitanas </a:t>
            </a:r>
            <a:r>
              <a:rPr lang="pt-BR" sz="1200" dirty="0">
                <a:solidFill>
                  <a:srgbClr val="495057"/>
                </a:solidFill>
                <a:latin typeface="Source Serif Pro"/>
              </a:rPr>
              <a:t>(</a:t>
            </a:r>
            <a:r>
              <a:rPr lang="pt-BR" sz="1200" dirty="0" err="1">
                <a:solidFill>
                  <a:srgbClr val="495057"/>
                </a:solidFill>
                <a:latin typeface="Source Serif Pro"/>
              </a:rPr>
              <a:t>RMs</a:t>
            </a:r>
            <a:r>
              <a:rPr lang="pt-BR" sz="1200" dirty="0">
                <a:solidFill>
                  <a:srgbClr val="495057"/>
                </a:solidFill>
                <a:latin typeface="Source Serif Pro"/>
              </a:rPr>
              <a:t>), as regiões integradas de desenvolvimento e aglomerações urbanas (</a:t>
            </a:r>
            <a:r>
              <a:rPr lang="pt-BR" sz="1200" dirty="0" err="1">
                <a:solidFill>
                  <a:srgbClr val="495057"/>
                </a:solidFill>
                <a:latin typeface="Source Serif Pro"/>
              </a:rPr>
              <a:t>RIDEs</a:t>
            </a:r>
            <a:r>
              <a:rPr lang="pt-BR" sz="1200" dirty="0" smtClean="0">
                <a:solidFill>
                  <a:srgbClr val="495057"/>
                </a:solidFill>
                <a:latin typeface="Source Serif Pro"/>
              </a:rPr>
              <a:t>) </a:t>
            </a:r>
            <a:r>
              <a:rPr lang="pt-BR" sz="1200" i="1" dirty="0" smtClean="0">
                <a:solidFill>
                  <a:srgbClr val="495057"/>
                </a:solidFill>
                <a:latin typeface="Source Serif Pro"/>
              </a:rPr>
              <a:t>(microrregiões, aglomerados, conturbações...)</a:t>
            </a:r>
            <a:endParaRPr lang="pt-BR" sz="1200" i="1" dirty="0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6480212" y="2240868"/>
            <a:ext cx="75608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 smtClean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 smtClean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384884"/>
            <a:ext cx="7956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5"/>
                </a:solidFill>
                <a:latin typeface="+mj-lt"/>
              </a:rPr>
              <a:t>O novo marco legal do saneamento erigiu a prestação regionalizada à qualidade de princípio (art. 2º, XIV) e criou novos modelos à sua estruturação, conforme dispõe o artigo 3º, VI – além das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já conhecidas regiões metropolitanas, microrregiões e aglomerações urbanas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, a Lei federal nº 14.026/20 instituiu as figuras </a:t>
            </a:r>
            <a:r>
              <a:rPr lang="pt-BR" dirty="0" smtClean="0">
                <a:solidFill>
                  <a:schemeClr val="accent5"/>
                </a:solidFill>
                <a:latin typeface="+mj-lt"/>
              </a:rPr>
              <a:t>da:</a:t>
            </a:r>
          </a:p>
          <a:p>
            <a:endParaRPr lang="pt-BR" dirty="0">
              <a:solidFill>
                <a:schemeClr val="accent5"/>
              </a:solidFill>
              <a:latin typeface="+mj-lt"/>
            </a:endParaRPr>
          </a:p>
          <a:p>
            <a:r>
              <a:rPr lang="pt-BR" dirty="0" smtClean="0">
                <a:solidFill>
                  <a:schemeClr val="accent5"/>
                </a:solidFill>
                <a:latin typeface="+mj-lt"/>
              </a:rPr>
              <a:t> - </a:t>
            </a:r>
            <a:r>
              <a:rPr lang="pt-BR" b="1" dirty="0" smtClean="0">
                <a:solidFill>
                  <a:schemeClr val="accent5"/>
                </a:solidFill>
                <a:latin typeface="+mj-lt"/>
              </a:rPr>
              <a:t>unidade </a:t>
            </a:r>
            <a:r>
              <a:rPr lang="pt-BR" b="1" dirty="0">
                <a:solidFill>
                  <a:schemeClr val="accent5"/>
                </a:solidFill>
                <a:latin typeface="+mj-lt"/>
              </a:rPr>
              <a:t>regional de saneamento </a:t>
            </a:r>
            <a:r>
              <a:rPr lang="pt-BR" b="1" dirty="0" smtClean="0">
                <a:solidFill>
                  <a:schemeClr val="accent5"/>
                </a:solidFill>
                <a:latin typeface="+mj-lt"/>
              </a:rPr>
              <a:t>básico </a:t>
            </a:r>
            <a:r>
              <a:rPr lang="pt-BR" dirty="0" smtClean="0">
                <a:solidFill>
                  <a:schemeClr val="accent5"/>
                </a:solidFill>
                <a:latin typeface="+mj-lt"/>
              </a:rPr>
              <a:t>(instituídos pelos Estados) 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e </a:t>
            </a:r>
            <a:endParaRPr lang="pt-BR" dirty="0" smtClean="0">
              <a:solidFill>
                <a:schemeClr val="accent5"/>
              </a:solidFill>
              <a:latin typeface="+mj-lt"/>
            </a:endParaRPr>
          </a:p>
          <a:p>
            <a:endParaRPr lang="pt-BR" dirty="0">
              <a:solidFill>
                <a:schemeClr val="accent5"/>
              </a:solidFill>
              <a:latin typeface="+mj-lt"/>
            </a:endParaRPr>
          </a:p>
          <a:p>
            <a:r>
              <a:rPr lang="pt-BR" dirty="0" smtClean="0">
                <a:solidFill>
                  <a:schemeClr val="accent5"/>
                </a:solidFill>
                <a:latin typeface="+mj-lt"/>
              </a:rPr>
              <a:t>- </a:t>
            </a:r>
            <a:r>
              <a:rPr lang="pt-BR" b="1" dirty="0" smtClean="0">
                <a:solidFill>
                  <a:schemeClr val="accent5"/>
                </a:solidFill>
                <a:latin typeface="+mj-lt"/>
              </a:rPr>
              <a:t>bloco </a:t>
            </a:r>
            <a:r>
              <a:rPr lang="pt-BR" b="1" dirty="0">
                <a:solidFill>
                  <a:schemeClr val="accent5"/>
                </a:solidFill>
                <a:latin typeface="+mj-lt"/>
              </a:rPr>
              <a:t>de </a:t>
            </a:r>
            <a:r>
              <a:rPr lang="pt-BR" b="1" dirty="0" smtClean="0">
                <a:solidFill>
                  <a:schemeClr val="accent5"/>
                </a:solidFill>
                <a:latin typeface="+mj-lt"/>
              </a:rPr>
              <a:t>referência </a:t>
            </a:r>
            <a:r>
              <a:rPr lang="pt-BR" dirty="0" smtClean="0">
                <a:solidFill>
                  <a:schemeClr val="accent5"/>
                </a:solidFill>
                <a:latin typeface="+mj-lt"/>
              </a:rPr>
              <a:t>(Instituídos pela União). </a:t>
            </a:r>
          </a:p>
          <a:p>
            <a:endParaRPr lang="pt-BR" dirty="0">
              <a:solidFill>
                <a:schemeClr val="accent5"/>
              </a:solidFill>
              <a:latin typeface="+mj-lt"/>
            </a:endParaRPr>
          </a:p>
          <a:p>
            <a:r>
              <a:rPr lang="pt-BR" dirty="0" smtClean="0">
                <a:solidFill>
                  <a:schemeClr val="accent5"/>
                </a:solidFill>
                <a:latin typeface="+mj-lt"/>
              </a:rPr>
              <a:t>Diferentemente 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das regiões metropolitanas, os municípios que integram as unidades regionais de saneamento básico e os blocos de referência </a:t>
            </a:r>
            <a:r>
              <a:rPr lang="pt-BR" b="1" dirty="0">
                <a:solidFill>
                  <a:schemeClr val="accent5"/>
                </a:solidFill>
                <a:latin typeface="+mj-lt"/>
              </a:rPr>
              <a:t>não têm de ser limítrofes. 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952836"/>
            <a:ext cx="381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Prestação regionalizada - Saneamento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 smtClean="0">
                <a:latin typeface="Berlin Sans FB" panose="020E0602020502020306" pitchFamily="34" charset="0"/>
              </a:rPr>
              <a:t>Novo Marco do Saneamento</a:t>
            </a:r>
            <a:br>
              <a:rPr lang="pt-BR" sz="3200" dirty="0" smtClean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8378" y="2528900"/>
            <a:ext cx="8100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5"/>
                </a:solidFill>
                <a:latin typeface="+mj-lt"/>
              </a:rPr>
              <a:t>Ao tratar da política federal de saneamento básico e seus objetivos, o novo marco legal do saneamento básico elenca a promoção da regionalização dos serviços, </a:t>
            </a:r>
            <a:endParaRPr lang="pt-BR" dirty="0" smtClean="0">
              <a:solidFill>
                <a:schemeClr val="accent5"/>
              </a:solidFill>
              <a:latin typeface="+mj-lt"/>
            </a:endParaRPr>
          </a:p>
          <a:p>
            <a:endParaRPr lang="pt-BR" i="1" dirty="0">
              <a:solidFill>
                <a:schemeClr val="accent5"/>
              </a:solidFill>
              <a:latin typeface="+mj-lt"/>
            </a:endParaRPr>
          </a:p>
          <a:p>
            <a:r>
              <a:rPr lang="pt-BR" i="1" dirty="0" smtClean="0">
                <a:solidFill>
                  <a:schemeClr val="accent5"/>
                </a:solidFill>
                <a:latin typeface="+mj-lt"/>
              </a:rPr>
              <a:t>“</a:t>
            </a:r>
            <a:r>
              <a:rPr lang="pt-BR" i="1" dirty="0">
                <a:solidFill>
                  <a:srgbClr val="000000"/>
                </a:solidFill>
                <a:latin typeface="+mj-lt"/>
              </a:rPr>
              <a:t>com vistas à geração de ganhos de escala, por meio do apoio à formação de blocos de referência e à obtenção da sustentabilidade </a:t>
            </a:r>
            <a:r>
              <a:rPr lang="pt-BR" i="1" dirty="0" err="1">
                <a:solidFill>
                  <a:srgbClr val="000000"/>
                </a:solidFill>
                <a:latin typeface="+mj-lt"/>
              </a:rPr>
              <a:t>econômica-financeira</a:t>
            </a:r>
            <a:r>
              <a:rPr lang="pt-BR" i="1" dirty="0">
                <a:solidFill>
                  <a:srgbClr val="000000"/>
                </a:solidFill>
                <a:latin typeface="+mj-lt"/>
              </a:rPr>
              <a:t> do bloco</a:t>
            </a:r>
            <a:r>
              <a:rPr lang="pt-BR" i="1" dirty="0">
                <a:solidFill>
                  <a:schemeClr val="accent5"/>
                </a:solidFill>
                <a:latin typeface="+mj-lt"/>
              </a:rPr>
              <a:t>”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 (art. 49, XIV). 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51520" y="1952836"/>
            <a:ext cx="381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Prestação regionalizada - Saneamento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1295636" y="4653136"/>
            <a:ext cx="6480720" cy="972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Existe uma grande disparidade entre os municípios no Brasil, o que tem exigido no âmbito da prestação de serviços pelas empresas estaduais, o subsídio cruzado.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1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 smtClean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 smtClean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245689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5"/>
                </a:solidFill>
                <a:latin typeface="+mj-lt"/>
              </a:rPr>
              <a:t>Quando o serviço público de saneamento for realizado de forma regionalizada, </a:t>
            </a:r>
            <a:r>
              <a:rPr lang="pt-BR" b="1" u="sng" dirty="0">
                <a:solidFill>
                  <a:schemeClr val="accent5"/>
                </a:solidFill>
                <a:latin typeface="+mj-lt"/>
              </a:rPr>
              <a:t>as metas de universalização 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impostas no </a:t>
            </a:r>
            <a:r>
              <a:rPr lang="pt-BR" dirty="0" smtClean="0">
                <a:solidFill>
                  <a:schemeClr val="accent5"/>
                </a:solidFill>
                <a:latin typeface="+mj-lt"/>
              </a:rPr>
              <a:t>artigo 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11-B da Lei deverão ser apreciadas no âmbito da região. </a:t>
            </a:r>
            <a:endParaRPr lang="pt-BR" dirty="0" smtClean="0">
              <a:solidFill>
                <a:schemeClr val="accent5"/>
              </a:solidFill>
              <a:latin typeface="+mj-lt"/>
            </a:endParaRPr>
          </a:p>
          <a:p>
            <a:endParaRPr lang="pt-BR" dirty="0">
              <a:solidFill>
                <a:schemeClr val="accent5"/>
              </a:solidFill>
              <a:latin typeface="+mj-lt"/>
            </a:endParaRPr>
          </a:p>
          <a:p>
            <a:r>
              <a:rPr lang="pt-BR" dirty="0" smtClean="0">
                <a:solidFill>
                  <a:schemeClr val="accent5"/>
                </a:solidFill>
                <a:latin typeface="+mj-lt"/>
              </a:rPr>
              <a:t>Do 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mesmo modo, a formulação do </a:t>
            </a:r>
            <a:r>
              <a:rPr lang="pt-BR" b="1" u="sng" dirty="0">
                <a:solidFill>
                  <a:schemeClr val="accent5"/>
                </a:solidFill>
                <a:latin typeface="+mj-lt"/>
              </a:rPr>
              <a:t>plano de saneamento básico 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deverá ser pensada no </a:t>
            </a:r>
            <a:r>
              <a:rPr lang="pt-BR" b="1" u="sng" dirty="0">
                <a:solidFill>
                  <a:schemeClr val="accent5"/>
                </a:solidFill>
                <a:latin typeface="+mj-lt"/>
              </a:rPr>
              <a:t>espaço regional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, devendo contemplar a diversidade dos entes federativos partícipes e considerando a adequada governança </a:t>
            </a:r>
            <a:r>
              <a:rPr lang="pt-BR" dirty="0" err="1">
                <a:solidFill>
                  <a:schemeClr val="accent5"/>
                </a:solidFill>
                <a:latin typeface="+mj-lt"/>
              </a:rPr>
              <a:t>interfederativa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 da região. </a:t>
            </a:r>
            <a:endParaRPr lang="pt-BR" dirty="0" smtClean="0">
              <a:solidFill>
                <a:schemeClr val="accent5"/>
              </a:solidFill>
              <a:latin typeface="+mj-lt"/>
            </a:endParaRPr>
          </a:p>
          <a:p>
            <a:endParaRPr lang="pt-BR" dirty="0">
              <a:solidFill>
                <a:schemeClr val="accent5"/>
              </a:solidFill>
              <a:latin typeface="+mj-lt"/>
            </a:endParaRPr>
          </a:p>
          <a:p>
            <a:r>
              <a:rPr lang="pt-BR" dirty="0" smtClean="0">
                <a:solidFill>
                  <a:schemeClr val="accent5"/>
                </a:solidFill>
                <a:latin typeface="+mj-lt"/>
              </a:rPr>
              <a:t>O 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mesmo é válido para a realização dos estudos de </a:t>
            </a:r>
            <a:r>
              <a:rPr lang="pt-BR" b="1" u="sng" dirty="0">
                <a:solidFill>
                  <a:schemeClr val="accent5"/>
                </a:solidFill>
                <a:latin typeface="+mj-lt"/>
              </a:rPr>
              <a:t>viabilidade técnica e econômico-financeira da execução dos serviços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, os quais deverão demonstrar, inclusive, que a prestação regionalizada se mostra como o mecanismo mais adequado ao seu desempenho. </a:t>
            </a:r>
            <a:endParaRPr lang="pt-BR" dirty="0" smtClean="0">
              <a:solidFill>
                <a:schemeClr val="accent5"/>
              </a:solidFill>
              <a:latin typeface="+mj-lt"/>
            </a:endParaRPr>
          </a:p>
          <a:p>
            <a:endParaRPr lang="pt-BR" dirty="0">
              <a:solidFill>
                <a:schemeClr val="accent5"/>
              </a:solidFill>
              <a:latin typeface="+mj-lt"/>
            </a:endParaRPr>
          </a:p>
          <a:p>
            <a:r>
              <a:rPr lang="pt-BR" dirty="0" smtClean="0">
                <a:solidFill>
                  <a:schemeClr val="accent5"/>
                </a:solidFill>
                <a:latin typeface="+mj-lt"/>
              </a:rPr>
              <a:t>Ainda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, haverá a designação de uma </a:t>
            </a:r>
            <a:r>
              <a:rPr lang="pt-BR" b="1" u="sng" dirty="0">
                <a:solidFill>
                  <a:schemeClr val="accent5"/>
                </a:solidFill>
                <a:latin typeface="+mj-lt"/>
              </a:rPr>
              <a:t>única entidade reguladora 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responsável pelo ente regional, a ser eleito por este, nos termos da concepção de governança </a:t>
            </a:r>
            <a:r>
              <a:rPr lang="pt-BR" dirty="0" err="1">
                <a:solidFill>
                  <a:schemeClr val="accent5"/>
                </a:solidFill>
                <a:latin typeface="+mj-lt"/>
              </a:rPr>
              <a:t>interfederativa</a:t>
            </a:r>
            <a:r>
              <a:rPr lang="pt-BR" dirty="0">
                <a:solidFill>
                  <a:schemeClr val="accent5"/>
                </a:solidFill>
                <a:latin typeface="+mj-lt"/>
              </a:rPr>
              <a:t>, bem como normas regulatórias uniformes.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952836"/>
            <a:ext cx="480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Prestação regionalizada - Saneamento -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Desafios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4391980" y="6211815"/>
            <a:ext cx="4410236" cy="52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Como garantir viabilidade a todo conjunto de municípios , considerando diferentes prestadores de serviços?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658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 smtClean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 smtClean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95283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 smtClean="0">
                <a:solidFill>
                  <a:srgbClr val="000000"/>
                </a:solidFill>
                <a:latin typeface="+mj-lt"/>
              </a:rPr>
              <a:t>Quanto a adesão dos municípios:</a:t>
            </a:r>
            <a:endParaRPr lang="pt-BR" b="1" dirty="0">
              <a:solidFill>
                <a:srgbClr val="000000"/>
              </a:solidFill>
              <a:latin typeface="+mj-lt"/>
            </a:endParaRPr>
          </a:p>
          <a:p>
            <a:pPr fontAlgn="base"/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6238" y="249289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1A1A1A"/>
                </a:solidFill>
                <a:latin typeface="Times" panose="02020603050405020304" pitchFamily="18" charset="0"/>
              </a:rPr>
              <a:t>Pela </a:t>
            </a:r>
            <a:r>
              <a:rPr lang="pt-BR" dirty="0">
                <a:solidFill>
                  <a:srgbClr val="1A1A1A"/>
                </a:solidFill>
                <a:latin typeface="Times" panose="02020603050405020304" pitchFamily="18" charset="0"/>
              </a:rPr>
              <a:t>interpretação sistemática da Lei nº 14.026/2020, há duas perspectivas quanto à adesão dos municípios e à titularidade</a:t>
            </a:r>
            <a:r>
              <a:rPr lang="pt-BR" dirty="0" smtClean="0">
                <a:solidFill>
                  <a:srgbClr val="1A1A1A"/>
                </a:solidFill>
                <a:latin typeface="Times" panose="02020603050405020304" pitchFamily="18" charset="0"/>
              </a:rPr>
              <a:t>:</a:t>
            </a:r>
          </a:p>
          <a:p>
            <a:endParaRPr lang="pt-BR" dirty="0">
              <a:solidFill>
                <a:srgbClr val="1A1A1A"/>
              </a:solidFill>
              <a:latin typeface="Times" panose="02020603050405020304" pitchFamily="18" charset="0"/>
            </a:endParaRPr>
          </a:p>
          <a:p>
            <a:r>
              <a:rPr lang="pt-BR" b="1" dirty="0" smtClean="0">
                <a:solidFill>
                  <a:srgbClr val="1A1A1A"/>
                </a:solidFill>
                <a:latin typeface="Times" panose="02020603050405020304" pitchFamily="18" charset="0"/>
              </a:rPr>
              <a:t>a) A </a:t>
            </a:r>
            <a:r>
              <a:rPr lang="pt-BR" b="1" dirty="0">
                <a:solidFill>
                  <a:srgbClr val="1A1A1A"/>
                </a:solidFill>
                <a:latin typeface="Times" panose="02020603050405020304" pitchFamily="18" charset="0"/>
              </a:rPr>
              <a:t>adesão será compulsória</a:t>
            </a:r>
            <a:r>
              <a:rPr lang="pt-BR" dirty="0">
                <a:solidFill>
                  <a:srgbClr val="1A1A1A"/>
                </a:solidFill>
                <a:latin typeface="Times" panose="02020603050405020304" pitchFamily="18" charset="0"/>
              </a:rPr>
              <a:t>, quando a prestação regional se der por meio de regiões metropolitanas, aglomerações urbanas e microrregiões. Mas desde que — e aqui é o ponto nodal — os municípios compartilhem efetivamente instalações operacionais (</a:t>
            </a:r>
            <a:r>
              <a:rPr lang="pt-BR" i="1" dirty="0" err="1">
                <a:solidFill>
                  <a:srgbClr val="1A1A1A"/>
                </a:solidFill>
                <a:latin typeface="Times" panose="02020603050405020304" pitchFamily="18" charset="0"/>
              </a:rPr>
              <a:t>operating</a:t>
            </a:r>
            <a:r>
              <a:rPr lang="pt-BR" i="1" dirty="0">
                <a:solidFill>
                  <a:srgbClr val="1A1A1A"/>
                </a:solidFill>
                <a:latin typeface="Times" panose="02020603050405020304" pitchFamily="18" charset="0"/>
              </a:rPr>
              <a:t> </a:t>
            </a:r>
            <a:r>
              <a:rPr lang="pt-BR" i="1" dirty="0" err="1">
                <a:solidFill>
                  <a:srgbClr val="1A1A1A"/>
                </a:solidFill>
                <a:latin typeface="Times" panose="02020603050405020304" pitchFamily="18" charset="0"/>
              </a:rPr>
              <a:t>facilities</a:t>
            </a:r>
            <a:r>
              <a:rPr lang="pt-BR" dirty="0" smtClean="0">
                <a:solidFill>
                  <a:srgbClr val="1A1A1A"/>
                </a:solidFill>
                <a:latin typeface="Times" panose="02020603050405020304" pitchFamily="18" charset="0"/>
              </a:rPr>
              <a:t>);</a:t>
            </a:r>
          </a:p>
          <a:p>
            <a:endParaRPr lang="pt-BR" sz="1200" dirty="0">
              <a:solidFill>
                <a:srgbClr val="1A1A1A"/>
              </a:solidFill>
              <a:latin typeface="Times" panose="02020603050405020304" pitchFamily="18" charset="0"/>
            </a:endParaRPr>
          </a:p>
          <a:p>
            <a:r>
              <a:rPr lang="pt-BR" b="1" dirty="0">
                <a:solidFill>
                  <a:srgbClr val="1A1A1A"/>
                </a:solidFill>
                <a:latin typeface="Times" panose="02020603050405020304" pitchFamily="18" charset="0"/>
              </a:rPr>
              <a:t>b) Nos demais casos, a adesão será facultativa, </a:t>
            </a:r>
            <a:r>
              <a:rPr lang="pt-BR" dirty="0">
                <a:solidFill>
                  <a:srgbClr val="1A1A1A"/>
                </a:solidFill>
                <a:latin typeface="Times" panose="02020603050405020304" pitchFamily="18" charset="0"/>
              </a:rPr>
              <a:t>ou seja, não será obrigatória a aderência nos blocos criados pela ANA ou pelo Estado, ou caso não exista o compartilhamento. Basta existir, aqui, prestação integrada de um ou mais componentes dos serviços públicos de saneamento básico.</a:t>
            </a:r>
            <a:endParaRPr lang="pt-BR" b="0" i="0" dirty="0">
              <a:solidFill>
                <a:srgbClr val="1A1A1A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6345324"/>
            <a:ext cx="226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Fonte: </a:t>
            </a:r>
            <a:r>
              <a:rPr lang="pt-BR" dirty="0" smtClean="0">
                <a:solidFill>
                  <a:srgbClr val="000000"/>
                </a:solidFill>
              </a:rPr>
              <a:t>CONJUR (2020)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 smtClean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 smtClean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36958" y="1736812"/>
            <a:ext cx="3835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 smtClean="0">
                <a:solidFill>
                  <a:srgbClr val="000000"/>
                </a:solidFill>
                <a:latin typeface="+mj-lt"/>
              </a:rPr>
              <a:t>Consulta Pública – Ceará:</a:t>
            </a:r>
            <a:endParaRPr lang="pt-BR" b="1" dirty="0">
              <a:solidFill>
                <a:srgbClr val="000000"/>
              </a:solidFill>
              <a:latin typeface="+mj-lt"/>
            </a:endParaRPr>
          </a:p>
          <a:p>
            <a:pPr fontAlgn="base"/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38228" y="21490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Art. 1º Esta Lei Complementar tem por objeto a instituição das Microrregiões de Água e Esgoto do Oeste, do Centro-Norte e do Centro-Sul e suas respectivas estruturas de governança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4338228" y="3392996"/>
            <a:ext cx="457200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Art. 5º - Integram a estrutura de governança de cada autarquia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microrregional: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I - o Colegiado Microrregional, composto por um representante de cada Município que a integra e por um representante do Estado do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Ceará;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II - o Comitê Técnico, composto por três representantes do Estado do Ceará, sendo um deles o Secretário Executivo de Saneamento da Secretaria de Estado das Cidades, e por oito representantes dos Municípios integrantes da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Microrregião;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III - o Conselho Participativo, composto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por: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a) 5 (cinco) representantes da sociedade civil escolhidos pela Assembleia Legislativa;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b) 6 (seis) representantes da sociedade civil escolhidos pelo Colegiado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Microrregional;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IV - o Secretário-Geral, eleito na forma do § 2º do art.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7º.</a:t>
            </a:r>
            <a:endParaRPr lang="pt-BR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6317178" y="2871017"/>
            <a:ext cx="415062" cy="381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336958" y="63999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</a:rPr>
              <a:t>http://projetos.cidades.ce.gov.br/projetos/consultaPublica/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1752655"/>
            <a:ext cx="3835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 smtClean="0">
                <a:solidFill>
                  <a:srgbClr val="000000"/>
                </a:solidFill>
                <a:latin typeface="+mj-lt"/>
              </a:rPr>
              <a:t>Blocos de Municípios – RJ:</a:t>
            </a:r>
            <a:endParaRPr lang="pt-BR" b="1" dirty="0">
              <a:solidFill>
                <a:srgbClr val="000000"/>
              </a:solidFill>
              <a:latin typeface="+mj-lt"/>
            </a:endParaRPr>
          </a:p>
          <a:p>
            <a:pPr fontAlgn="base"/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7190" y="2217010"/>
            <a:ext cx="3072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CONCESSÃO DOS SERVIÇOS PÚBLICOS DE ABASTECIMENTO DE ÁGUA E ESGOTAMENTO </a:t>
            </a:r>
            <a:r>
              <a:rPr lang="pt-BR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SANITÁRIO, POR </a:t>
            </a:r>
            <a:r>
              <a:rPr lang="pt-B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BLOCOS DE MUNICÍPIOS DO ESTADO DO RIO DE JANEIRO</a:t>
            </a:r>
            <a:r>
              <a:rPr lang="pt-BR" sz="1200" dirty="0"/>
              <a:t> </a:t>
            </a:r>
            <a:br>
              <a:rPr lang="pt-BR" sz="1200" dirty="0"/>
            </a:br>
            <a:endParaRPr lang="pt-BR" sz="1200" dirty="0"/>
          </a:p>
        </p:txBody>
      </p:sp>
      <p:sp>
        <p:nvSpPr>
          <p:cNvPr id="12" name="Seta para Baixo 11"/>
          <p:cNvSpPr/>
          <p:nvPr/>
        </p:nvSpPr>
        <p:spPr>
          <a:xfrm>
            <a:off x="1319110" y="3041861"/>
            <a:ext cx="415062" cy="381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81272" y="3533080"/>
            <a:ext cx="40306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Quatro Blocos de Municípios cada qual compreendendo uma parcela de bairros da cidade do RJ.</a:t>
            </a:r>
            <a:endParaRPr lang="pt-BR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Governo do RJ lança edital de privatização da Cedae | Rio de Janeiro | 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2" y="4132640"/>
            <a:ext cx="4030688" cy="22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58736" y="6500747"/>
            <a:ext cx="3221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Tratamento e captação continuam com a CEDAE.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292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72708" cy="850106"/>
          </a:xfrm>
        </p:spPr>
        <p:txBody>
          <a:bodyPr/>
          <a:lstStyle/>
          <a:p>
            <a:r>
              <a:rPr lang="pt-BR" sz="3200" dirty="0" smtClean="0">
                <a:latin typeface="Berlin Sans FB" panose="020E0602020502020306" pitchFamily="34" charset="0"/>
              </a:rPr>
              <a:t>Novo Marco do Saneamento </a:t>
            </a:r>
            <a:br>
              <a:rPr lang="pt-BR" sz="3200" dirty="0" smtClean="0">
                <a:latin typeface="Berlin Sans FB" panose="020E0602020502020306" pitchFamily="34" charset="0"/>
              </a:rPr>
            </a:br>
            <a:endParaRPr lang="pt-BR" sz="2400" dirty="0">
              <a:latin typeface="Berlin Sans FB" panose="020E0602020502020306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768244" y="1752655"/>
            <a:ext cx="133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 err="1" smtClean="0">
                <a:solidFill>
                  <a:srgbClr val="000000"/>
                </a:solidFill>
                <a:latin typeface="+mj-lt"/>
              </a:rPr>
              <a:t>PPPs</a:t>
            </a:r>
            <a:r>
              <a:rPr lang="pt-BR" b="1" dirty="0" smtClean="0">
                <a:solidFill>
                  <a:srgbClr val="000000"/>
                </a:solidFill>
                <a:latin typeface="+mj-lt"/>
              </a:rPr>
              <a:t> RS:</a:t>
            </a:r>
            <a:endParaRPr lang="pt-BR" b="1" dirty="0">
              <a:solidFill>
                <a:srgbClr val="000000"/>
              </a:solidFill>
              <a:latin typeface="+mj-lt"/>
            </a:endParaRPr>
          </a:p>
          <a:p>
            <a:pPr fontAlgn="base"/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72000" y="63836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</a:rPr>
              <a:t>http://projetos.cidades.ce.gov.br/projetos/consultaPublica/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1752655"/>
            <a:ext cx="3835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 smtClean="0">
                <a:solidFill>
                  <a:srgbClr val="000000"/>
                </a:solidFill>
                <a:latin typeface="+mj-lt"/>
              </a:rPr>
              <a:t>Prestação regionalizada Amapá:</a:t>
            </a:r>
            <a:endParaRPr lang="pt-BR" b="1" dirty="0">
              <a:solidFill>
                <a:srgbClr val="000000"/>
              </a:solidFill>
              <a:latin typeface="+mj-lt"/>
            </a:endParaRPr>
          </a:p>
          <a:p>
            <a:pPr fontAlgn="base"/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1961710" y="3011373"/>
            <a:ext cx="415062" cy="381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81272" y="3533080"/>
            <a:ext cx="403068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Bloco de Municípios que abrange a RM de Macapá.</a:t>
            </a:r>
            <a:endParaRPr lang="pt-BR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880" y="2149018"/>
            <a:ext cx="37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</a:rPr>
              <a:t>1. OBJETO DA PROPOSTA 1.1 A presente proposta refere-se à CONCESSÃO para a prestação regionalizada dos serviços públicos de abastecimento de água e esgotamento sanitário do Estado do Amapá. </a:t>
            </a:r>
          </a:p>
        </p:txBody>
      </p:sp>
      <p:pic>
        <p:nvPicPr>
          <p:cNvPr id="2050" name="Picture 2" descr="AP – Amapá – FN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3" y="3863280"/>
            <a:ext cx="3760837" cy="26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PP da Corsan é apresentada a investidores chineses em Pequim - COR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70" y="2613532"/>
            <a:ext cx="4254388" cy="23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presentação 2018">
      <a:dk1>
        <a:srgbClr val="2D6D90"/>
      </a:dk1>
      <a:lt1>
        <a:srgbClr val="FFFFFF"/>
      </a:lt1>
      <a:dk2>
        <a:srgbClr val="FFFFFF"/>
      </a:dk2>
      <a:lt2>
        <a:srgbClr val="EEECE1"/>
      </a:lt2>
      <a:accent1>
        <a:srgbClr val="2D6D90"/>
      </a:accent1>
      <a:accent2>
        <a:srgbClr val="548DD4"/>
      </a:accent2>
      <a:accent3>
        <a:srgbClr val="9BBB59"/>
      </a:accent3>
      <a:accent4>
        <a:srgbClr val="8064A2"/>
      </a:accent4>
      <a:accent5>
        <a:srgbClr val="21516C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12680</TotalTime>
  <Words>1057</Words>
  <Application>Microsoft Office PowerPoint</Application>
  <PresentationFormat>Apresentação na tela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Berlin Sans FB</vt:lpstr>
      <vt:lpstr>Berlin Sans FB Demi</vt:lpstr>
      <vt:lpstr>Calibri</vt:lpstr>
      <vt:lpstr>Calibri Light</vt:lpstr>
      <vt:lpstr>Source Serif Pro</vt:lpstr>
      <vt:lpstr>Times</vt:lpstr>
      <vt:lpstr>Times New Roman</vt:lpstr>
      <vt:lpstr>Wingdings</vt:lpstr>
      <vt:lpstr>Tema do Office</vt:lpstr>
      <vt:lpstr>Apresentação do PowerPoint</vt:lpstr>
      <vt:lpstr>Região Metropolitana </vt:lpstr>
      <vt:lpstr>Região Metropolitana </vt:lpstr>
      <vt:lpstr>Novo Marco do Saneamento  </vt:lpstr>
      <vt:lpstr>Novo Marco do Saneamento </vt:lpstr>
      <vt:lpstr>Novo Marco do Saneamento  </vt:lpstr>
      <vt:lpstr>Novo Marco do Saneamento  </vt:lpstr>
      <vt:lpstr>Novo Marco do Saneamento  </vt:lpstr>
      <vt:lpstr>Novo Marco do Saneamento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Ligia Pinto Lampugnani</dc:creator>
  <cp:lastModifiedBy>Thiago Zschornack</cp:lastModifiedBy>
  <cp:revision>1331</cp:revision>
  <cp:lastPrinted>2018-05-14T15:17:59Z</cp:lastPrinted>
  <dcterms:created xsi:type="dcterms:W3CDTF">2018-02-19T12:10:15Z</dcterms:created>
  <dcterms:modified xsi:type="dcterms:W3CDTF">2021-04-06T22:15:33Z</dcterms:modified>
</cp:coreProperties>
</file>